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2"/>
  </p:normalViewPr>
  <p:slideViewPr>
    <p:cSldViewPr snapToGrid="0" snapToObjects="1">
      <p:cViewPr varScale="1">
        <p:scale>
          <a:sx n="90" d="100"/>
          <a:sy n="90" d="100"/>
        </p:scale>
        <p:origin x="224" y="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3/11/20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2615564"/>
            <a:ext cx="9966960" cy="3035808"/>
          </a:xfrm>
        </p:spPr>
        <p:txBody>
          <a:bodyPr/>
          <a:lstStyle/>
          <a:p>
            <a:pPr algn="ctr"/>
            <a:r>
              <a:rPr lang="en-US" sz="8000" dirty="0"/>
              <a:t>Predicting the Prices of Used </a:t>
            </a:r>
            <a:r>
              <a:rPr lang="en-US" sz="8000" dirty="0" smtClean="0"/>
              <a:t>Cars </a:t>
            </a:r>
            <a:r>
              <a:rPr lang="en-US" sz="8000" dirty="0"/>
              <a:t>in India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4995" y="4581524"/>
            <a:ext cx="5316665" cy="1069848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altLang="zh-CN" sz="3200" b="1" dirty="0" err="1" smtClean="0">
                <a:solidFill>
                  <a:schemeClr val="bg1"/>
                </a:solidFill>
              </a:rPr>
              <a:t>Tongling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3200" b="1" dirty="0" smtClean="0">
                <a:solidFill>
                  <a:schemeClr val="bg1"/>
                </a:solidFill>
              </a:rPr>
              <a:t>AJ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Zhao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0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13169"/>
            <a:ext cx="10058400" cy="1609344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the</a:t>
            </a:r>
            <a:r>
              <a:rPr lang="zh-CN" altLang="en-US" sz="6000" dirty="0" smtClean="0"/>
              <a:t> </a:t>
            </a:r>
            <a:r>
              <a:rPr lang="en-US" altLang="zh-CN" sz="6000" dirty="0" smtClean="0"/>
              <a:t>BIG</a:t>
            </a:r>
            <a:r>
              <a:rPr lang="zh-CN" altLang="en-US" sz="6000" dirty="0" smtClean="0"/>
              <a:t> </a:t>
            </a:r>
            <a:r>
              <a:rPr lang="en-US" altLang="zh-CN" sz="6000" dirty="0" smtClean="0"/>
              <a:t>PICTURE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</a:t>
            </a:r>
            <a:r>
              <a:rPr lang="en-US" sz="2400" dirty="0" smtClean="0"/>
              <a:t>here exists </a:t>
            </a:r>
            <a:r>
              <a:rPr lang="en-US" sz="2400" dirty="0"/>
              <a:t>some used car price prediction systems online like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Cars.com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Kelly Blue Book</a:t>
            </a:r>
            <a:r>
              <a:rPr lang="en-US" sz="2400" dirty="0"/>
              <a:t>. Although these websites offer this service, their prediction method may not be the best. </a:t>
            </a:r>
            <a:endParaRPr lang="en-US" sz="2400" dirty="0" smtClean="0"/>
          </a:p>
          <a:p>
            <a:r>
              <a:rPr lang="en-US" altLang="zh-CN" sz="2400" dirty="0"/>
              <a:t>W</a:t>
            </a:r>
            <a:r>
              <a:rPr lang="en-US" sz="2400" dirty="0" smtClean="0"/>
              <a:t>e </a:t>
            </a:r>
            <a:r>
              <a:rPr lang="en-US" sz="2400" dirty="0"/>
              <a:t>are curious about the logic and methodology behind these car valuation systems and what features are playing important roles in car residuals values as new models come out. </a:t>
            </a:r>
            <a:endParaRPr lang="en-US" sz="2400" dirty="0" smtClean="0"/>
          </a:p>
          <a:p>
            <a:r>
              <a:rPr lang="en-US" altLang="zh-CN" sz="2400" dirty="0"/>
              <a:t>F</a:t>
            </a:r>
            <a:r>
              <a:rPr lang="en-US" sz="2400" dirty="0" smtClean="0"/>
              <a:t>rom </a:t>
            </a:r>
            <a:r>
              <a:rPr lang="en-US" sz="2400" dirty="0"/>
              <a:t>an economic perspective, it is important to know their actual market value while buying-and-selling-asymmetric information may lead to inefficient market allocations.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596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932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40588"/>
            <a:ext cx="10058400" cy="1609344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DATA</a:t>
            </a:r>
            <a:r>
              <a:rPr lang="zh-CN" altLang="en-US" sz="6000" dirty="0" smtClean="0"/>
              <a:t> </a:t>
            </a:r>
            <a:r>
              <a:rPr lang="en-US" sz="1400" dirty="0" err="1" smtClean="0"/>
              <a:t>Kaggle</a:t>
            </a:r>
            <a:r>
              <a:rPr lang="en-US" altLang="zh-CN" sz="1400" dirty="0" smtClean="0"/>
              <a:t>,</a:t>
            </a:r>
            <a:r>
              <a:rPr lang="en-US" sz="1400" dirty="0" smtClean="0"/>
              <a:t> </a:t>
            </a:r>
            <a:r>
              <a:rPr lang="en-US" sz="1400" dirty="0" err="1"/>
              <a:t>Avwe</a:t>
            </a:r>
            <a:r>
              <a:rPr lang="en-US" sz="1400" dirty="0"/>
              <a:t> </a:t>
            </a:r>
            <a:r>
              <a:rPr lang="en-US" sz="1400" dirty="0" err="1"/>
              <a:t>Kasliwal</a:t>
            </a:r>
            <a:r>
              <a:rPr lang="en-US" sz="14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49932"/>
            <a:ext cx="10058400" cy="455085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hallenges</a:t>
            </a:r>
          </a:p>
          <a:p>
            <a:pPr>
              <a:buFont typeface="Courier New" charset="0"/>
              <a:buChar char="o"/>
            </a:pPr>
            <a:r>
              <a:rPr lang="en-US" altLang="zh-CN" sz="1800" dirty="0" smtClean="0"/>
              <a:t>The</a:t>
            </a:r>
            <a:r>
              <a:rPr lang="zh-CN" altLang="en-US" sz="1800" dirty="0" smtClean="0"/>
              <a:t> </a:t>
            </a:r>
            <a:r>
              <a:rPr lang="en-US" sz="1800" dirty="0" smtClean="0"/>
              <a:t>variable </a:t>
            </a:r>
            <a:r>
              <a:rPr lang="en-US" sz="1800" dirty="0"/>
              <a:t>called “</a:t>
            </a:r>
            <a:r>
              <a:rPr lang="en-US" sz="1800" dirty="0" smtClean="0"/>
              <a:t>Names” contains </a:t>
            </a:r>
            <a:r>
              <a:rPr lang="en-US" sz="1800" dirty="0"/>
              <a:t>too many details about the types of cars in each observation such as “Mahindra XUV500 W8 2WD.” </a:t>
            </a:r>
            <a:r>
              <a:rPr lang="en-US" altLang="zh-CN" sz="1800" dirty="0" smtClean="0"/>
              <a:t>(2000+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variables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after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dummy)</a:t>
            </a:r>
            <a:r>
              <a:rPr lang="en-US" sz="1800" dirty="0"/>
              <a:t> </a:t>
            </a:r>
            <a:r>
              <a:rPr lang="zh-CN" altLang="en-US" sz="1800" dirty="0" smtClean="0"/>
              <a:t>   </a:t>
            </a:r>
            <a:r>
              <a:rPr lang="en-US" altLang="zh-CN" sz="1800" dirty="0" smtClean="0"/>
              <a:t>——&gt; “</a:t>
            </a:r>
            <a:r>
              <a:rPr lang="en-US" sz="1800" dirty="0" err="1" smtClean="0"/>
              <a:t>substr</a:t>
            </a:r>
            <a:r>
              <a:rPr lang="en-US" altLang="zh-CN" sz="1800" dirty="0" smtClean="0"/>
              <a:t>”</a:t>
            </a:r>
            <a:r>
              <a:rPr lang="en-US" sz="1800" dirty="0" smtClean="0"/>
              <a:t> </a:t>
            </a:r>
            <a:r>
              <a:rPr lang="en-US" sz="1800" dirty="0"/>
              <a:t>(substring) </a:t>
            </a:r>
            <a:r>
              <a:rPr lang="en-US" sz="1800" dirty="0" smtClean="0"/>
              <a:t>select </a:t>
            </a:r>
            <a:r>
              <a:rPr lang="en-US" sz="1800" dirty="0"/>
              <a:t>first four letters as the car brands’ names (ex. Merc stands for Mercedes-Benz</a:t>
            </a:r>
            <a:r>
              <a:rPr lang="en-US" sz="1800" dirty="0" smtClean="0"/>
              <a:t>)</a:t>
            </a:r>
            <a:endParaRPr lang="en-US" altLang="zh-CN" sz="1800" dirty="0" smtClean="0"/>
          </a:p>
          <a:p>
            <a:pPr>
              <a:buFont typeface="Courier New" charset="0"/>
              <a:buChar char="o"/>
            </a:pPr>
            <a:r>
              <a:rPr lang="en-US" altLang="zh-CN" sz="1800" dirty="0" smtClean="0"/>
              <a:t>The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variable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“</a:t>
            </a:r>
            <a:r>
              <a:rPr lang="en-US" sz="1800" dirty="0" smtClean="0"/>
              <a:t>Mileage</a:t>
            </a:r>
            <a:r>
              <a:rPr lang="en-US" altLang="zh-CN" sz="1800" dirty="0" smtClean="0"/>
              <a:t>”</a:t>
            </a:r>
            <a:r>
              <a:rPr lang="en-US" sz="1800" dirty="0" smtClean="0"/>
              <a:t> contains </a:t>
            </a:r>
            <a:r>
              <a:rPr lang="en-US" sz="1800" dirty="0"/>
              <a:t>different fuel efficiency (</a:t>
            </a:r>
            <a:r>
              <a:rPr lang="en-US" sz="1800" dirty="0" err="1"/>
              <a:t>kmpkg</a:t>
            </a:r>
            <a:r>
              <a:rPr lang="en-US" sz="1800" dirty="0"/>
              <a:t> and </a:t>
            </a:r>
            <a:r>
              <a:rPr lang="en-US" sz="1800" dirty="0" err="1"/>
              <a:t>kmpL</a:t>
            </a:r>
            <a:r>
              <a:rPr lang="en-US" sz="1800" dirty="0"/>
              <a:t>) for traditional fossil fuel (petrol and diesel) and new energy fuel (LPG and CNG). </a:t>
            </a:r>
            <a:r>
              <a:rPr lang="zh-CN" altLang="en-US" sz="1800" dirty="0" smtClean="0"/>
              <a:t>       </a:t>
            </a:r>
            <a:r>
              <a:rPr lang="en-US" altLang="zh-CN" sz="1800" dirty="0" smtClean="0"/>
              <a:t>——&gt;</a:t>
            </a:r>
            <a:r>
              <a:rPr lang="en-US" sz="1800" dirty="0"/>
              <a:t> </a:t>
            </a:r>
            <a:r>
              <a:rPr lang="en-US" altLang="zh-CN" sz="1800" dirty="0" smtClean="0"/>
              <a:t>“</a:t>
            </a:r>
            <a:r>
              <a:rPr lang="en-US" sz="1800" dirty="0" err="1" smtClean="0"/>
              <a:t>ifelse</a:t>
            </a:r>
            <a:r>
              <a:rPr lang="en-US" altLang="zh-CN" sz="1800" dirty="0" smtClean="0"/>
              <a:t>”</a:t>
            </a:r>
            <a:r>
              <a:rPr lang="en-US" sz="1800" dirty="0" smtClean="0"/>
              <a:t> </a:t>
            </a:r>
            <a:r>
              <a:rPr lang="en-US" sz="1800" dirty="0"/>
              <a:t>function to classify this variable into two different variables. </a:t>
            </a:r>
            <a:endParaRPr lang="en-US" sz="1800" dirty="0" smtClean="0"/>
          </a:p>
          <a:p>
            <a:r>
              <a:rPr lang="en-US" altLang="zh-CN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Cleaning</a:t>
            </a:r>
          </a:p>
          <a:p>
            <a:pPr>
              <a:buFont typeface="Courier New" charset="0"/>
              <a:buChar char="o"/>
            </a:pPr>
            <a:r>
              <a:rPr lang="en-US" altLang="zh-CN" sz="1800" dirty="0" smtClean="0"/>
              <a:t>To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numeric:</a:t>
            </a:r>
            <a:r>
              <a:rPr lang="zh-CN" altLang="en-US" sz="1800" dirty="0" smtClean="0"/>
              <a:t> </a:t>
            </a:r>
            <a:r>
              <a:rPr lang="en-US" sz="1800" dirty="0" err="1"/>
              <a:t>as.numeric</a:t>
            </a:r>
            <a:r>
              <a:rPr lang="en-US" sz="1800" dirty="0"/>
              <a:t> </a:t>
            </a:r>
            <a:endParaRPr lang="en-US" altLang="zh-CN" sz="1800" dirty="0" smtClean="0"/>
          </a:p>
          <a:p>
            <a:pPr>
              <a:buFont typeface="Courier New" charset="0"/>
              <a:buChar char="o"/>
            </a:pPr>
            <a:r>
              <a:rPr lang="en-US" altLang="zh-CN" sz="1800" dirty="0" smtClean="0"/>
              <a:t>Missing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value:</a:t>
            </a:r>
            <a:r>
              <a:rPr lang="zh-CN" altLang="en-US" sz="1800" dirty="0" smtClean="0"/>
              <a:t> </a:t>
            </a:r>
            <a:r>
              <a:rPr lang="en-US" altLang="zh-CN" sz="1800" dirty="0" err="1" smtClean="0"/>
              <a:t>knnImpute</a:t>
            </a:r>
            <a:endParaRPr lang="en-US" altLang="zh-CN" sz="1800" dirty="0" smtClean="0"/>
          </a:p>
          <a:p>
            <a:pPr>
              <a:buFont typeface="Courier New" charset="0"/>
              <a:buChar char="o"/>
            </a:pPr>
            <a:r>
              <a:rPr lang="en-US" altLang="zh-CN" sz="1800" dirty="0" smtClean="0"/>
              <a:t>S</a:t>
            </a:r>
            <a:r>
              <a:rPr lang="en-US" sz="1800" dirty="0" smtClean="0"/>
              <a:t>tandardize</a:t>
            </a:r>
            <a:r>
              <a:rPr lang="en-US" altLang="zh-CN" sz="1800" dirty="0" smtClean="0"/>
              <a:t>: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center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scale</a:t>
            </a:r>
          </a:p>
          <a:p>
            <a:pPr>
              <a:buFont typeface="Courier New" charset="0"/>
              <a:buChar char="o"/>
            </a:pPr>
            <a:r>
              <a:rPr lang="en-US" altLang="zh-CN" sz="1800" dirty="0" smtClean="0"/>
              <a:t>Character: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dummy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variable</a:t>
            </a:r>
          </a:p>
          <a:p>
            <a:pPr>
              <a:buFont typeface="Courier New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08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973" y="0"/>
            <a:ext cx="10058400" cy="1609344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Models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7010" y="1321306"/>
            <a:ext cx="10288716" cy="5208081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Lasso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Ridge</a:t>
            </a:r>
          </a:p>
          <a:p>
            <a:pPr lvl="1">
              <a:buFont typeface="Courier New" charset="0"/>
              <a:buChar char="o"/>
            </a:pPr>
            <a:r>
              <a:rPr lang="en-US" altLang="zh-CN" dirty="0"/>
              <a:t>T</a:t>
            </a:r>
            <a:r>
              <a:rPr lang="en-US" dirty="0" smtClean="0"/>
              <a:t>he tuned parameter lambda is shrinkage penalty for adding variables</a:t>
            </a:r>
          </a:p>
          <a:p>
            <a:pPr lvl="1">
              <a:buFont typeface="Courier New" charset="0"/>
              <a:buChar char="o"/>
            </a:pPr>
            <a:r>
              <a:rPr lang="en-US" altLang="zh-CN" dirty="0" smtClean="0"/>
              <a:t>5-fold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cv</a:t>
            </a:r>
          </a:p>
          <a:p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Boosting</a:t>
            </a:r>
          </a:p>
          <a:p>
            <a:pPr lvl="1">
              <a:buFont typeface="Courier New" charset="0"/>
              <a:buChar char="o"/>
            </a:pPr>
            <a:r>
              <a:rPr lang="en-US" altLang="zh-CN" dirty="0"/>
              <a:t>T</a:t>
            </a:r>
            <a:r>
              <a:rPr lang="en-US" dirty="0" smtClean="0"/>
              <a:t>hree </a:t>
            </a:r>
            <a:r>
              <a:rPr lang="en-US" dirty="0"/>
              <a:t>tuning parameters: the number of trees to prevent the model </a:t>
            </a:r>
            <a:r>
              <a:rPr lang="en-US" dirty="0" smtClean="0"/>
              <a:t>overfitting</a:t>
            </a:r>
          </a:p>
          <a:p>
            <a:pPr lvl="1">
              <a:buFont typeface="Courier New" charset="0"/>
              <a:buChar char="o"/>
            </a:pPr>
            <a:r>
              <a:rPr lang="en-US" altLang="zh-CN" dirty="0"/>
              <a:t>T</a:t>
            </a:r>
            <a:r>
              <a:rPr lang="en-US" dirty="0" smtClean="0"/>
              <a:t>he </a:t>
            </a:r>
            <a:r>
              <a:rPr lang="en-US" dirty="0"/>
              <a:t>interaction depth-determine tree’s </a:t>
            </a:r>
            <a:r>
              <a:rPr lang="en-US" dirty="0" smtClean="0"/>
              <a:t>complexity</a:t>
            </a:r>
          </a:p>
          <a:p>
            <a:pPr lvl="1">
              <a:buFont typeface="Courier New" charset="0"/>
              <a:buChar char="o"/>
            </a:pPr>
            <a:r>
              <a:rPr lang="en-US" altLang="zh-CN" dirty="0"/>
              <a:t>T</a:t>
            </a:r>
            <a:r>
              <a:rPr lang="en-US" dirty="0" smtClean="0"/>
              <a:t>he </a:t>
            </a:r>
            <a:r>
              <a:rPr lang="en-US" dirty="0"/>
              <a:t>shrinkage parameter- learning </a:t>
            </a:r>
            <a:r>
              <a:rPr lang="en-US" dirty="0" smtClean="0"/>
              <a:t>rate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5-fold </a:t>
            </a:r>
            <a:r>
              <a:rPr lang="en-US" altLang="zh-CN" dirty="0" smtClean="0"/>
              <a:t>cv</a:t>
            </a:r>
            <a:r>
              <a:rPr lang="zh-CN" altLang="en-US" dirty="0" smtClean="0"/>
              <a:t> </a:t>
            </a:r>
            <a:r>
              <a:rPr lang="en-US" dirty="0" smtClean="0"/>
              <a:t>for </a:t>
            </a:r>
            <a:r>
              <a:rPr lang="en-US" dirty="0"/>
              <a:t>tuning parameters.</a:t>
            </a:r>
            <a:endParaRPr lang="en-US" altLang="zh-CN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Linear</a:t>
            </a:r>
          </a:p>
          <a:p>
            <a:pPr lvl="1">
              <a:buFont typeface="Courier New" charset="0"/>
              <a:buChar char="o"/>
            </a:pPr>
            <a:r>
              <a:rPr lang="en-US" altLang="zh-CN" dirty="0"/>
              <a:t>N</a:t>
            </a:r>
            <a:r>
              <a:rPr lang="en-US" dirty="0" smtClean="0"/>
              <a:t>o </a:t>
            </a:r>
            <a:r>
              <a:rPr lang="en-US" dirty="0"/>
              <a:t>tuned </a:t>
            </a:r>
            <a:r>
              <a:rPr lang="en-US" dirty="0" smtClean="0"/>
              <a:t>parameter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cross </a:t>
            </a:r>
            <a:r>
              <a:rPr lang="en-US" dirty="0"/>
              <a:t>validation with fold of 10</a:t>
            </a:r>
            <a:endParaRPr lang="en-US" altLang="zh-CN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Random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Forest</a:t>
            </a:r>
          </a:p>
          <a:p>
            <a:pPr lvl="1">
              <a:buFont typeface="Courier New" charset="0"/>
              <a:buChar char="o"/>
            </a:pPr>
            <a:r>
              <a:rPr lang="en-US" altLang="zh-CN" dirty="0"/>
              <a:t>T</a:t>
            </a:r>
            <a:r>
              <a:rPr lang="en-US" dirty="0" smtClean="0"/>
              <a:t>he </a:t>
            </a:r>
            <a:r>
              <a:rPr lang="en-US" dirty="0"/>
              <a:t>tuned parameters are the number of predictors at each split and the size of </a:t>
            </a:r>
            <a:r>
              <a:rPr lang="en-US" dirty="0" smtClean="0"/>
              <a:t>node 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method for tuning that we choose is out-of-bag </a:t>
            </a:r>
            <a:r>
              <a:rPr lang="en-US" dirty="0" smtClean="0"/>
              <a:t>error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spit rule is “</a:t>
            </a:r>
            <a:r>
              <a:rPr lang="en-US" dirty="0" err="1"/>
              <a:t>extratrees</a:t>
            </a:r>
            <a:r>
              <a:rPr lang="en-US" dirty="0" smtClean="0"/>
              <a:t>”</a:t>
            </a:r>
            <a:r>
              <a:rPr lang="en-US" altLang="zh-CN" dirty="0" smtClean="0"/>
              <a:t>(</a:t>
            </a:r>
            <a:r>
              <a:rPr lang="en-US" dirty="0"/>
              <a:t>regression </a:t>
            </a:r>
            <a:r>
              <a:rPr lang="en-US" altLang="zh-CN" dirty="0" smtClean="0"/>
              <a:t>outcome)</a:t>
            </a:r>
            <a:endParaRPr lang="en-US" altLang="zh-CN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6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919" y="0"/>
            <a:ext cx="10058400" cy="1609344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Models</a:t>
            </a:r>
            <a:endParaRPr lang="en-US" sz="6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1" y="2093976"/>
            <a:ext cx="5145078" cy="3078099"/>
          </a:xfrm>
        </p:spPr>
      </p:pic>
      <p:sp>
        <p:nvSpPr>
          <p:cNvPr id="5" name="TextBox 4"/>
          <p:cNvSpPr txBox="1"/>
          <p:nvPr/>
        </p:nvSpPr>
        <p:spPr>
          <a:xfrm>
            <a:off x="1871894" y="5329238"/>
            <a:ext cx="408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Boosting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importance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9" y="2093976"/>
            <a:ext cx="5407779" cy="30780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43775" y="5213866"/>
            <a:ext cx="298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Lasso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importance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2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1886" y="0"/>
            <a:ext cx="10058400" cy="1609344"/>
          </a:xfrm>
        </p:spPr>
        <p:txBody>
          <a:bodyPr>
            <a:normAutofit/>
          </a:bodyPr>
          <a:lstStyle/>
          <a:p>
            <a:r>
              <a:rPr lang="en-US" sz="6000" dirty="0"/>
              <a:t>Results and conclusion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35"/>
          <a:stretch/>
        </p:blipFill>
        <p:spPr>
          <a:xfrm>
            <a:off x="1312144" y="1991808"/>
            <a:ext cx="9722790" cy="3688230"/>
          </a:xfrm>
        </p:spPr>
      </p:pic>
    </p:spTree>
    <p:extLst>
      <p:ext uri="{BB962C8B-B14F-4D97-AF65-F5344CB8AC3E}">
        <p14:creationId xmlns:p14="http://schemas.microsoft.com/office/powerpoint/2010/main" val="197876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1886" y="170307"/>
            <a:ext cx="10058400" cy="1609344"/>
          </a:xfrm>
        </p:spPr>
        <p:txBody>
          <a:bodyPr>
            <a:normAutofit/>
          </a:bodyPr>
          <a:lstStyle/>
          <a:p>
            <a:r>
              <a:rPr lang="en-US" sz="6000" dirty="0"/>
              <a:t>Results and conclusion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24" y="1779651"/>
            <a:ext cx="7739377" cy="4551019"/>
          </a:xfrm>
        </p:spPr>
      </p:pic>
    </p:spTree>
    <p:extLst>
      <p:ext uri="{BB962C8B-B14F-4D97-AF65-F5344CB8AC3E}">
        <p14:creationId xmlns:p14="http://schemas.microsoft.com/office/powerpoint/2010/main" val="98698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097" y="1523047"/>
            <a:ext cx="10844527" cy="3012948"/>
          </a:xfrm>
        </p:spPr>
        <p:txBody>
          <a:bodyPr>
            <a:normAutofit/>
          </a:bodyPr>
          <a:lstStyle/>
          <a:p>
            <a:pPr algn="ctr"/>
            <a:r>
              <a:rPr lang="en-US" altLang="zh-CN" sz="6600" dirty="0" smtClean="0"/>
              <a:t>THANKS</a:t>
            </a:r>
            <a:r>
              <a:rPr lang="zh-CN" altLang="en-US" sz="6600" dirty="0" smtClean="0"/>
              <a:t> </a:t>
            </a:r>
            <a:r>
              <a:rPr lang="en-US" altLang="zh-CN" sz="6600" dirty="0" smtClean="0"/>
              <a:t>AND</a:t>
            </a:r>
            <a:r>
              <a:rPr lang="zh-CN" altLang="en-US" sz="6600" dirty="0" smtClean="0"/>
              <a:t> </a:t>
            </a:r>
            <a:r>
              <a:rPr lang="en-US" altLang="zh-CN" sz="6600" dirty="0" smtClean="0"/>
              <a:t>HAPPY</a:t>
            </a:r>
            <a:r>
              <a:rPr lang="zh-CN" altLang="en-US" sz="6600" dirty="0" smtClean="0"/>
              <a:t> </a:t>
            </a:r>
            <a:r>
              <a:rPr lang="en-US" altLang="zh-CN" sz="6600" dirty="0" smtClean="0"/>
              <a:t>SPRING</a:t>
            </a:r>
            <a:r>
              <a:rPr lang="zh-CN" altLang="en-US" sz="6600" dirty="0" smtClean="0"/>
              <a:t> </a:t>
            </a:r>
            <a:r>
              <a:rPr lang="en-US" altLang="zh-CN" sz="6600" dirty="0" smtClean="0"/>
              <a:t>BREAK</a:t>
            </a:r>
            <a:br>
              <a:rPr lang="en-US" altLang="zh-CN" sz="6600" dirty="0" smtClean="0"/>
            </a:br>
            <a:r>
              <a:rPr lang="zh-CN" altLang="en-US" sz="6600" dirty="0" smtClean="0"/>
              <a:t>☺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436" y="4321683"/>
            <a:ext cx="10058400" cy="405079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7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1415</TotalTime>
  <Words>339</Words>
  <Application>Microsoft Macintosh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Calibri</vt:lpstr>
      <vt:lpstr>Courier New</vt:lpstr>
      <vt:lpstr>Rockwell</vt:lpstr>
      <vt:lpstr>Rockwell Condensed</vt:lpstr>
      <vt:lpstr>Rockwell Extra Bold</vt:lpstr>
      <vt:lpstr>Wingdings</vt:lpstr>
      <vt:lpstr>方正姚体</vt:lpstr>
      <vt:lpstr>Wood Type</vt:lpstr>
      <vt:lpstr>Predicting the Prices of Used Cars in India  </vt:lpstr>
      <vt:lpstr>the BIG PICTURE</vt:lpstr>
      <vt:lpstr>DATA Kaggle, Avwe Kasliwal </vt:lpstr>
      <vt:lpstr>Models</vt:lpstr>
      <vt:lpstr>Models</vt:lpstr>
      <vt:lpstr>Results and conclusion</vt:lpstr>
      <vt:lpstr>Results and conclusion</vt:lpstr>
      <vt:lpstr>THANKS AND HAPPY SPRING BREAK ☺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Prices of Used Cars in India  </dc:title>
  <dc:creator>Aijie Zhao</dc:creator>
  <cp:lastModifiedBy>Aijie Zhao</cp:lastModifiedBy>
  <cp:revision>15</cp:revision>
  <dcterms:created xsi:type="dcterms:W3CDTF">2020-03-11T04:49:29Z</dcterms:created>
  <dcterms:modified xsi:type="dcterms:W3CDTF">2020-03-12T04:26:26Z</dcterms:modified>
</cp:coreProperties>
</file>